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Ubuntu" charset="1" panose="020B0504030602030204"/>
      <p:regular r:id="rId17"/>
    </p:embeddedFont>
    <p:embeddedFont>
      <p:font typeface="Agrandir" charset="1" panose="00000500000000000000"/>
      <p:regular r:id="rId18"/>
    </p:embeddedFont>
    <p:embeddedFont>
      <p:font typeface="Agrandir Bold" charset="1" panose="00000800000000000000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  <p:embeddedFont>
      <p:font typeface="Ubuntu Bold" charset="1" panose="020B080403060203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rues-au-feminin.lu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http://www.rues-au-feminin.lu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47863" y="1788648"/>
            <a:ext cx="9624387" cy="7362081"/>
          </a:xfrm>
          <a:custGeom>
            <a:avLst/>
            <a:gdLst/>
            <a:ahLst/>
            <a:cxnLst/>
            <a:rect r="r" b="b" t="t" l="l"/>
            <a:pathLst>
              <a:path h="7362081" w="9624387">
                <a:moveTo>
                  <a:pt x="0" y="0"/>
                </a:moveTo>
                <a:lnTo>
                  <a:pt x="9624387" y="0"/>
                </a:lnTo>
                <a:lnTo>
                  <a:pt x="9624387" y="7362081"/>
                </a:lnTo>
                <a:lnTo>
                  <a:pt x="0" y="7362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70557" y="1028700"/>
            <a:ext cx="2815110" cy="1963130"/>
          </a:xfrm>
          <a:custGeom>
            <a:avLst/>
            <a:gdLst/>
            <a:ahLst/>
            <a:cxnLst/>
            <a:rect r="r" b="b" t="t" l="l"/>
            <a:pathLst>
              <a:path h="1963130" w="2815110">
                <a:moveTo>
                  <a:pt x="0" y="0"/>
                </a:moveTo>
                <a:lnTo>
                  <a:pt x="2815111" y="0"/>
                </a:lnTo>
                <a:lnTo>
                  <a:pt x="2815111" y="1963130"/>
                </a:lnTo>
                <a:lnTo>
                  <a:pt x="0" y="1963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45857" y="4550585"/>
            <a:ext cx="7117773" cy="2028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6"/>
              </a:lnSpc>
            </a:pPr>
            <a:r>
              <a:rPr lang="en-US" sz="8300" spc="-664">
                <a:solidFill>
                  <a:srgbClr val="F26F62"/>
                </a:solidFill>
                <a:latin typeface="Ubuntu"/>
                <a:ea typeface="Ubuntu"/>
                <a:cs typeface="Ubuntu"/>
                <a:sym typeface="Ubuntu"/>
              </a:rPr>
              <a:t>Evaluation de l’action - 2026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995349" cy="291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995349" cy="29332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690881" indent="-345440" lvl="1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33025">
            <a:off x="15694636" y="3626147"/>
            <a:ext cx="1876905" cy="2660561"/>
          </a:xfrm>
          <a:custGeom>
            <a:avLst/>
            <a:gdLst/>
            <a:ahLst/>
            <a:cxnLst/>
            <a:rect r="r" b="b" t="t" l="l"/>
            <a:pathLst>
              <a:path h="2660561" w="1876905">
                <a:moveTo>
                  <a:pt x="0" y="0"/>
                </a:moveTo>
                <a:lnTo>
                  <a:pt x="1876905" y="0"/>
                </a:lnTo>
                <a:lnTo>
                  <a:pt x="1876905" y="2660561"/>
                </a:lnTo>
                <a:lnTo>
                  <a:pt x="0" y="266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643875" y="1028700"/>
            <a:ext cx="1615425" cy="1126524"/>
          </a:xfrm>
          <a:custGeom>
            <a:avLst/>
            <a:gdLst/>
            <a:ahLst/>
            <a:cxnLst/>
            <a:rect r="r" b="b" t="t" l="l"/>
            <a:pathLst>
              <a:path h="1126524" w="1615425">
                <a:moveTo>
                  <a:pt x="0" y="0"/>
                </a:moveTo>
                <a:lnTo>
                  <a:pt x="1615425" y="0"/>
                </a:lnTo>
                <a:lnTo>
                  <a:pt x="1615425" y="1126524"/>
                </a:lnTo>
                <a:lnTo>
                  <a:pt x="0" y="11265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967357"/>
            <a:ext cx="14512245" cy="161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80"/>
              </a:lnSpc>
            </a:pPr>
            <a:r>
              <a:rPr lang="en-US" sz="6000" spc="-480">
                <a:solidFill>
                  <a:srgbClr val="F26F62"/>
                </a:solidFill>
                <a:latin typeface="Ubuntu"/>
                <a:ea typeface="Ubuntu"/>
                <a:cs typeface="Ubuntu"/>
                <a:sym typeface="Ubuntu"/>
              </a:rPr>
              <a:t>et cela continue...</a:t>
            </a:r>
          </a:p>
          <a:p>
            <a:pPr algn="l" marL="0" indent="0" lvl="0">
              <a:lnSpc>
                <a:spcPts val="6180"/>
              </a:lnSpc>
              <a:spcBef>
                <a:spcPct val="0"/>
              </a:spcBef>
            </a:pPr>
            <a:r>
              <a:rPr lang="en-US" sz="6000" spc="-480">
                <a:solidFill>
                  <a:srgbClr val="F26F62"/>
                </a:solidFill>
                <a:latin typeface="Ubuntu"/>
                <a:ea typeface="Ubuntu"/>
                <a:cs typeface="Ubuntu"/>
                <a:sym typeface="Ubuntu"/>
              </a:rPr>
              <a:t>Les nouvelles rues officielles 2026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6244" y="3293340"/>
            <a:ext cx="1577857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-US" sz="3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e succès de cette action continue, voici quelques exemples de cette l'année: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2834" y="5885052"/>
            <a:ext cx="9108877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DUDELANGE : </a:t>
            </a:r>
            <a:r>
              <a:rPr lang="en-US" sz="3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projet - Quartier Nei Schmelz</a:t>
            </a:r>
            <a:r>
              <a:rPr lang="en-US" b="true" sz="3200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2834" y="4377943"/>
            <a:ext cx="16023484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BETTEMBOURG: </a:t>
            </a:r>
            <a:r>
              <a:rPr lang="en-US" b="true" sz="3200">
                <a:solidFill>
                  <a:srgbClr val="F26F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</a:t>
            </a:r>
            <a:r>
              <a:rPr lang="en-US" b="true" sz="3200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nouvelles rues officielles porteront le nom d’une femme (projet de </a:t>
            </a:r>
            <a:r>
              <a:rPr lang="en-US" sz="3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 cités)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834" y="6830186"/>
            <a:ext cx="1710233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LEUDELANGE: </a:t>
            </a:r>
            <a:r>
              <a:rPr lang="en-US" sz="3200">
                <a:solidFill>
                  <a:srgbClr val="F26F62"/>
                </a:solidFill>
                <a:latin typeface="Open Sans"/>
                <a:ea typeface="Open Sans"/>
                <a:cs typeface="Open Sans"/>
                <a:sym typeface="Open Sans"/>
              </a:rPr>
              <a:t>Première</a:t>
            </a:r>
            <a:r>
              <a:rPr lang="en-US" sz="3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 rue portant un nom de femme: </a:t>
            </a:r>
            <a:r>
              <a:rPr lang="en-US" sz="3200">
                <a:solidFill>
                  <a:srgbClr val="F26F62"/>
                </a:solidFill>
                <a:latin typeface="Open Sans"/>
                <a:ea typeface="Open Sans"/>
                <a:cs typeface="Open Sans"/>
                <a:sym typeface="Open Sans"/>
              </a:rPr>
              <a:t>Rue Hélène Entenich-Wivenes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2834" y="7775321"/>
            <a:ext cx="1603574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MERTZIG: </a:t>
            </a:r>
            <a:r>
              <a:rPr lang="en-US" sz="3200">
                <a:solidFill>
                  <a:srgbClr val="F26F62"/>
                </a:solidFill>
                <a:latin typeface="Open Sans"/>
                <a:ea typeface="Open Sans"/>
                <a:cs typeface="Open Sans"/>
                <a:sym typeface="Open Sans"/>
              </a:rPr>
              <a:t>Première</a:t>
            </a:r>
            <a:r>
              <a:rPr lang="en-US" sz="3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 rue portant un nom de femme: </a:t>
            </a:r>
            <a:r>
              <a:rPr lang="en-US" sz="3200">
                <a:solidFill>
                  <a:srgbClr val="F26F62"/>
                </a:solidFill>
                <a:latin typeface="Open Sans"/>
                <a:ea typeface="Open Sans"/>
                <a:cs typeface="Open Sans"/>
                <a:sym typeface="Open Sans"/>
              </a:rPr>
              <a:t>Rue Cécile Didier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2834" y="8720455"/>
            <a:ext cx="16035748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 strike="noStrike" u="none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NIEDERANVEN</a:t>
            </a:r>
            <a:r>
              <a:rPr lang="en-US" sz="3200" strike="noStrike" u="none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: Inauguration de la première rue portant un nom de femme: </a:t>
            </a:r>
            <a:r>
              <a:rPr lang="en-US" sz="3200" strike="noStrike" u="none">
                <a:solidFill>
                  <a:srgbClr val="F26F62"/>
                </a:solidFill>
                <a:latin typeface="Open Sans"/>
                <a:ea typeface="Open Sans"/>
                <a:cs typeface="Open Sans"/>
                <a:sym typeface="Open Sans"/>
              </a:rPr>
              <a:t>Mie Rodenbour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995349" cy="29332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690881" indent="-345440" lvl="1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050821" y="688920"/>
            <a:ext cx="6454577" cy="1808415"/>
          </a:xfrm>
          <a:custGeom>
            <a:avLst/>
            <a:gdLst/>
            <a:ahLst/>
            <a:cxnLst/>
            <a:rect r="r" b="b" t="t" l="l"/>
            <a:pathLst>
              <a:path h="1808415" w="6454577">
                <a:moveTo>
                  <a:pt x="0" y="0"/>
                </a:moveTo>
                <a:lnTo>
                  <a:pt x="6454577" y="0"/>
                </a:lnTo>
                <a:lnTo>
                  <a:pt x="6454577" y="1808415"/>
                </a:lnTo>
                <a:lnTo>
                  <a:pt x="0" y="1808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6" t="-88564" r="0" b="-8843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67448" y="3843190"/>
            <a:ext cx="15224182" cy="4611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26F62"/>
                </a:solidFill>
                <a:latin typeface="Ubuntu Bold"/>
                <a:ea typeface="Ubuntu Bold"/>
                <a:cs typeface="Ubuntu Bold"/>
                <a:sym typeface="Ubuntu Bold"/>
              </a:rPr>
              <a:t>Pour de plus amples informations allez sur le site </a:t>
            </a:r>
            <a:r>
              <a:rPr lang="en-US" b="true" sz="5199" u="sng">
                <a:solidFill>
                  <a:srgbClr val="038598"/>
                </a:solidFill>
                <a:latin typeface="Ubuntu Bold"/>
                <a:ea typeface="Ubuntu Bold"/>
                <a:cs typeface="Ubuntu Bold"/>
                <a:sym typeface="Ubuntu Bold"/>
                <a:hlinkClick r:id="rId3" tooltip="https://www.rues-au-feminin.lu"/>
              </a:rPr>
              <a:t>www.rues-au-feminin.lu</a:t>
            </a:r>
            <a:r>
              <a:rPr lang="en-US" sz="5199" b="true">
                <a:solidFill>
                  <a:srgbClr val="F26F62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</a:p>
          <a:p>
            <a:pPr algn="ctr">
              <a:lnSpc>
                <a:spcPts val="7279"/>
              </a:lnSpc>
            </a:pP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26F62"/>
                </a:solidFill>
                <a:latin typeface="Ubuntu Bold"/>
                <a:ea typeface="Ubuntu Bold"/>
                <a:cs typeface="Ubuntu Bold"/>
                <a:sym typeface="Ubuntu Bold"/>
              </a:rPr>
              <a:t>ou contacter Monique Stein (monique.stein@cnfl.lu)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643875" y="1028700"/>
            <a:ext cx="1615425" cy="1126524"/>
          </a:xfrm>
          <a:custGeom>
            <a:avLst/>
            <a:gdLst/>
            <a:ahLst/>
            <a:cxnLst/>
            <a:rect r="r" b="b" t="t" l="l"/>
            <a:pathLst>
              <a:path h="1126524" w="1615425">
                <a:moveTo>
                  <a:pt x="0" y="0"/>
                </a:moveTo>
                <a:lnTo>
                  <a:pt x="1615425" y="0"/>
                </a:lnTo>
                <a:lnTo>
                  <a:pt x="1615425" y="1126524"/>
                </a:lnTo>
                <a:lnTo>
                  <a:pt x="0" y="11265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95349" cy="291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11262399" y="4227724"/>
            <a:ext cx="1139384" cy="996961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F6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262399" y="6077765"/>
            <a:ext cx="1139384" cy="996961"/>
            <a:chOff x="0" y="0"/>
            <a:chExt cx="812800" cy="711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3859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262399" y="7913283"/>
            <a:ext cx="1139384" cy="113938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28700" y="967357"/>
            <a:ext cx="7239205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180"/>
              </a:lnSpc>
              <a:spcBef>
                <a:spcPct val="0"/>
              </a:spcBef>
            </a:pPr>
            <a:r>
              <a:rPr lang="en-US" sz="6000" spc="-480">
                <a:solidFill>
                  <a:srgbClr val="F26F62"/>
                </a:solidFill>
                <a:latin typeface="Ubuntu"/>
                <a:ea typeface="Ubuntu"/>
                <a:cs typeface="Ubuntu"/>
                <a:sym typeface="Ubuntu"/>
              </a:rPr>
              <a:t>Le projet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2040924"/>
            <a:ext cx="15154642" cy="2008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87"/>
              </a:lnSpc>
            </a:pPr>
            <a:r>
              <a:rPr lang="en-US" sz="4262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Depuis 2009, le CNFL fait régulièrement une analyse du relevé des rues dans les communes luxembourgeoises. La question suivante est posée: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638941"/>
            <a:ext cx="9728052" cy="525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3000">
                <a:solidFill>
                  <a:srgbClr val="F26F62"/>
                </a:solidFill>
                <a:latin typeface="Agrandir"/>
                <a:ea typeface="Agrandir"/>
                <a:cs typeface="Agrandir"/>
                <a:sym typeface="Agrandir"/>
              </a:rPr>
              <a:t>Combien de rues portent le nom d’une femme?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6141154"/>
            <a:ext cx="9576770" cy="525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3000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Combien de rues portent le nom d’un homme?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7924861"/>
            <a:ext cx="9576770" cy="525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3000">
                <a:solidFill>
                  <a:srgbClr val="65656A"/>
                </a:solidFill>
                <a:latin typeface="Agrandir"/>
                <a:ea typeface="Agrandir"/>
                <a:cs typeface="Agrandir"/>
                <a:sym typeface="Agrandir"/>
              </a:rPr>
              <a:t>Combien de rues portent un nom neutre?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3406351" y="4227724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643875" y="1028700"/>
            <a:ext cx="1615425" cy="1126524"/>
          </a:xfrm>
          <a:custGeom>
            <a:avLst/>
            <a:gdLst/>
            <a:ahLst/>
            <a:cxnLst/>
            <a:rect r="r" b="b" t="t" l="l"/>
            <a:pathLst>
              <a:path h="1126524" w="1615425">
                <a:moveTo>
                  <a:pt x="0" y="0"/>
                </a:moveTo>
                <a:lnTo>
                  <a:pt x="1615425" y="0"/>
                </a:lnTo>
                <a:lnTo>
                  <a:pt x="1615425" y="1126524"/>
                </a:lnTo>
                <a:lnTo>
                  <a:pt x="0" y="11265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95349" cy="291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281836"/>
            <a:ext cx="2553296" cy="2197328"/>
          </a:xfrm>
          <a:custGeom>
            <a:avLst/>
            <a:gdLst/>
            <a:ahLst/>
            <a:cxnLst/>
            <a:rect r="r" b="b" t="t" l="l"/>
            <a:pathLst>
              <a:path h="2197328" w="2553296">
                <a:moveTo>
                  <a:pt x="0" y="0"/>
                </a:moveTo>
                <a:lnTo>
                  <a:pt x="2553296" y="0"/>
                </a:lnTo>
                <a:lnTo>
                  <a:pt x="2553296" y="2197329"/>
                </a:lnTo>
                <a:lnTo>
                  <a:pt x="0" y="2197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050212" y="2659960"/>
            <a:ext cx="10606283" cy="5897094"/>
          </a:xfrm>
          <a:custGeom>
            <a:avLst/>
            <a:gdLst/>
            <a:ahLst/>
            <a:cxnLst/>
            <a:rect r="r" b="b" t="t" l="l"/>
            <a:pathLst>
              <a:path h="5897094" w="10606283">
                <a:moveTo>
                  <a:pt x="0" y="0"/>
                </a:moveTo>
                <a:lnTo>
                  <a:pt x="10606283" y="0"/>
                </a:lnTo>
                <a:lnTo>
                  <a:pt x="10606283" y="5897093"/>
                </a:lnTo>
                <a:lnTo>
                  <a:pt x="0" y="5897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00" t="-102158" r="-31831" b="-184014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967357"/>
            <a:ext cx="5416794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180"/>
              </a:lnSpc>
              <a:spcBef>
                <a:spcPct val="0"/>
              </a:spcBef>
            </a:pPr>
            <a:r>
              <a:rPr lang="en-US" sz="6000" spc="-480" strike="noStrike" u="none">
                <a:solidFill>
                  <a:srgbClr val="F26F62"/>
                </a:solidFill>
                <a:latin typeface="Ubuntu"/>
                <a:ea typeface="Ubuntu"/>
                <a:cs typeface="Ubuntu"/>
                <a:sym typeface="Ubuntu"/>
              </a:rPr>
              <a:t>Résultats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718787"/>
            <a:ext cx="4215850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10"/>
              </a:lnSpc>
              <a:spcBef>
                <a:spcPct val="0"/>
              </a:spcBef>
            </a:pPr>
            <a:r>
              <a:rPr lang="en-US" b="true" sz="3000">
                <a:solidFill>
                  <a:srgbClr val="038598"/>
                </a:solidFill>
                <a:latin typeface="Agrandir Bold"/>
                <a:ea typeface="Agrandir Bold"/>
                <a:cs typeface="Agrandir Bold"/>
                <a:sym typeface="Agrandir Bold"/>
              </a:rPr>
              <a:t>Evolution du nombre et du taux des rues par année d’analyse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640050" y="1028700"/>
            <a:ext cx="1615425" cy="1126524"/>
          </a:xfrm>
          <a:custGeom>
            <a:avLst/>
            <a:gdLst/>
            <a:ahLst/>
            <a:cxnLst/>
            <a:rect r="r" b="b" t="t" l="l"/>
            <a:pathLst>
              <a:path h="1126524" w="1615425">
                <a:moveTo>
                  <a:pt x="0" y="0"/>
                </a:moveTo>
                <a:lnTo>
                  <a:pt x="1615425" y="0"/>
                </a:lnTo>
                <a:lnTo>
                  <a:pt x="1615425" y="1126524"/>
                </a:lnTo>
                <a:lnTo>
                  <a:pt x="0" y="11265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95349" cy="291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67357"/>
            <a:ext cx="8317911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180"/>
              </a:lnSpc>
              <a:spcBef>
                <a:spcPct val="0"/>
              </a:spcBef>
            </a:pPr>
            <a:r>
              <a:rPr lang="en-US" sz="6000" spc="-480">
                <a:solidFill>
                  <a:srgbClr val="F26F62"/>
                </a:solidFill>
                <a:latin typeface="Ubuntu"/>
                <a:ea typeface="Ubuntu"/>
                <a:cs typeface="Ubuntu"/>
                <a:sym typeface="Ubuntu"/>
              </a:rPr>
              <a:t>Constats: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66183" y="2582932"/>
            <a:ext cx="1031925" cy="789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32"/>
              </a:lnSpc>
            </a:pPr>
            <a:r>
              <a:rPr lang="en-US" sz="4788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1.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59171" y="2694203"/>
            <a:ext cx="14600129" cy="17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8"/>
              </a:lnSpc>
            </a:pPr>
            <a:r>
              <a:rPr lang="en-US" sz="4046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Depuis 2009, </a:t>
            </a:r>
            <a:r>
              <a:rPr lang="en-US" sz="4046" b="true">
                <a:solidFill>
                  <a:srgbClr val="038598"/>
                </a:solidFill>
                <a:latin typeface="Agrandir Bold"/>
                <a:ea typeface="Agrandir Bold"/>
                <a:cs typeface="Agrandir Bold"/>
                <a:sym typeface="Agrandir Bold"/>
              </a:rPr>
              <a:t>lente</a:t>
            </a:r>
            <a:r>
              <a:rPr lang="en-US" sz="4046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 mais constante progression du taux de rues portant un nom de femme. Il augmente de </a:t>
            </a:r>
            <a:r>
              <a:rPr lang="en-US" sz="4046">
                <a:solidFill>
                  <a:srgbClr val="F26F62"/>
                </a:solidFill>
                <a:latin typeface="Agrandir"/>
                <a:ea typeface="Agrandir"/>
                <a:cs typeface="Agrandir"/>
                <a:sym typeface="Agrandir"/>
              </a:rPr>
              <a:t>1,5%</a:t>
            </a:r>
            <a:r>
              <a:rPr lang="en-US" sz="4046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 à presque</a:t>
            </a:r>
            <a:r>
              <a:rPr lang="en-US" sz="4046">
                <a:solidFill>
                  <a:srgbClr val="3B3838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4046">
                <a:solidFill>
                  <a:srgbClr val="F26F62"/>
                </a:solidFill>
                <a:latin typeface="Agrandir"/>
                <a:ea typeface="Agrandir"/>
                <a:cs typeface="Agrandir"/>
                <a:sym typeface="Agrandir"/>
              </a:rPr>
              <a:t>3%</a:t>
            </a:r>
            <a:r>
              <a:rPr lang="en-US" sz="4046">
                <a:solidFill>
                  <a:srgbClr val="3B3838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4046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en 2025.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319954"/>
            <a:ext cx="1214867" cy="789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32"/>
              </a:lnSpc>
            </a:pPr>
            <a:r>
              <a:rPr lang="en-US" sz="4788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3.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4129" y="4951443"/>
            <a:ext cx="1214867" cy="789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32"/>
              </a:lnSpc>
            </a:pPr>
            <a:r>
              <a:rPr lang="en-US" sz="4788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2.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77117" y="5065420"/>
            <a:ext cx="14902691" cy="1182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8"/>
              </a:lnSpc>
            </a:pPr>
            <a:r>
              <a:rPr lang="en-US" sz="4046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Depuis cette même période le taux des rues nommées d’après les hommes stagne autour des </a:t>
            </a:r>
            <a:r>
              <a:rPr lang="en-US" sz="4046">
                <a:solidFill>
                  <a:srgbClr val="F26F62"/>
                </a:solidFill>
                <a:latin typeface="Agrandir"/>
                <a:ea typeface="Agrandir"/>
                <a:cs typeface="Agrandir"/>
                <a:sym typeface="Agrandir"/>
              </a:rPr>
              <a:t>17%</a:t>
            </a:r>
            <a:r>
              <a:rPr lang="en-US" sz="4046">
                <a:solidFill>
                  <a:srgbClr val="3B3838"/>
                </a:solidFill>
                <a:latin typeface="Agrandir"/>
                <a:ea typeface="Agrandir"/>
                <a:cs typeface="Agrandir"/>
                <a:sym typeface="Agrandir"/>
              </a:rPr>
              <a:t>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77117" y="7443470"/>
            <a:ext cx="14131157" cy="17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8"/>
              </a:lnSpc>
            </a:pPr>
            <a:r>
              <a:rPr lang="en-US" sz="4046">
                <a:solidFill>
                  <a:srgbClr val="F26F62"/>
                </a:solidFill>
                <a:latin typeface="Agrandir"/>
                <a:ea typeface="Agrandir"/>
                <a:cs typeface="Agrandir"/>
                <a:sym typeface="Agrandir"/>
              </a:rPr>
              <a:t>15 %</a:t>
            </a:r>
            <a:r>
              <a:rPr lang="en-US" sz="4046">
                <a:solidFill>
                  <a:srgbClr val="038598"/>
                </a:solidFill>
                <a:latin typeface="Agrandir"/>
                <a:ea typeface="Agrandir"/>
                <a:cs typeface="Agrandir"/>
                <a:sym typeface="Agrandir"/>
              </a:rPr>
              <a:t> des communes luxembourgeoises n’ont aucune rue portant le nom d’une personne.</a:t>
            </a:r>
          </a:p>
          <a:p>
            <a:pPr algn="l">
              <a:lnSpc>
                <a:spcPts val="4168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643875" y="1028700"/>
            <a:ext cx="1615425" cy="1126524"/>
          </a:xfrm>
          <a:custGeom>
            <a:avLst/>
            <a:gdLst/>
            <a:ahLst/>
            <a:cxnLst/>
            <a:rect r="r" b="b" t="t" l="l"/>
            <a:pathLst>
              <a:path h="1126524" w="1615425">
                <a:moveTo>
                  <a:pt x="0" y="0"/>
                </a:moveTo>
                <a:lnTo>
                  <a:pt x="1615425" y="0"/>
                </a:lnTo>
                <a:lnTo>
                  <a:pt x="1615425" y="1126524"/>
                </a:lnTo>
                <a:lnTo>
                  <a:pt x="0" y="1126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95349" cy="291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144000" y="3560066"/>
            <a:ext cx="8503874" cy="4698390"/>
          </a:xfrm>
          <a:custGeom>
            <a:avLst/>
            <a:gdLst/>
            <a:ahLst/>
            <a:cxnLst/>
            <a:rect r="r" b="b" t="t" l="l"/>
            <a:pathLst>
              <a:path h="4698390" w="8503874">
                <a:moveTo>
                  <a:pt x="0" y="0"/>
                </a:moveTo>
                <a:lnTo>
                  <a:pt x="8503874" y="0"/>
                </a:lnTo>
                <a:lnTo>
                  <a:pt x="8503874" y="4698390"/>
                </a:lnTo>
                <a:lnTo>
                  <a:pt x="0" y="4698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967357"/>
            <a:ext cx="11953555" cy="161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180"/>
              </a:lnSpc>
              <a:spcBef>
                <a:spcPct val="0"/>
              </a:spcBef>
            </a:pPr>
            <a:r>
              <a:rPr lang="en-US" sz="6000" spc="-480">
                <a:solidFill>
                  <a:srgbClr val="F26F62"/>
                </a:solidFill>
                <a:latin typeface="Ubuntu"/>
                <a:ea typeface="Ubuntu"/>
                <a:cs typeface="Ubuntu"/>
                <a:sym typeface="Ubuntu"/>
              </a:rPr>
              <a:t>Qui sont ces femmes qui ont une rue nommée d’après elles?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493391"/>
            <a:ext cx="7770990" cy="3984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9"/>
              </a:lnSpc>
            </a:pPr>
            <a:r>
              <a:rPr lang="en-US" sz="3242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Découvrez</a:t>
            </a:r>
            <a:r>
              <a:rPr lang="en-US" sz="3242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 les 274 rues portant un nom de femmes au Luxembourg: </a:t>
            </a:r>
          </a:p>
          <a:p>
            <a:pPr algn="l">
              <a:lnSpc>
                <a:spcPts val="4539"/>
              </a:lnSpc>
            </a:pPr>
            <a:r>
              <a:rPr lang="en-US" sz="3242" u="sng">
                <a:solidFill>
                  <a:srgbClr val="F26F62"/>
                </a:solidFill>
                <a:latin typeface="Open Sans"/>
                <a:ea typeface="Open Sans"/>
                <a:cs typeface="Open Sans"/>
                <a:sym typeface="Open Sans"/>
                <a:hlinkClick r:id="rId3" tooltip="http://www.rues-au-feminin.lu"/>
              </a:rPr>
              <a:t>www.rues-au-feminin.lu</a:t>
            </a:r>
            <a:r>
              <a:rPr lang="en-US" sz="3242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algn="l">
              <a:lnSpc>
                <a:spcPts val="4539"/>
              </a:lnSpc>
            </a:pPr>
          </a:p>
          <a:p>
            <a:pPr algn="l">
              <a:lnSpc>
                <a:spcPts val="4539"/>
              </a:lnSpc>
              <a:spcBef>
                <a:spcPct val="0"/>
              </a:spcBef>
            </a:pPr>
            <a:r>
              <a:rPr lang="en-US" sz="3242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En 2025, 33 rues ont été nommées en l’honneur de femmes ; 17 nouvelles biographies ont été rédigées.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643875" y="1028700"/>
            <a:ext cx="1615425" cy="1126524"/>
          </a:xfrm>
          <a:custGeom>
            <a:avLst/>
            <a:gdLst/>
            <a:ahLst/>
            <a:cxnLst/>
            <a:rect r="r" b="b" t="t" l="l"/>
            <a:pathLst>
              <a:path h="1126524" w="1615425">
                <a:moveTo>
                  <a:pt x="0" y="0"/>
                </a:moveTo>
                <a:lnTo>
                  <a:pt x="1615425" y="0"/>
                </a:lnTo>
                <a:lnTo>
                  <a:pt x="1615425" y="1126524"/>
                </a:lnTo>
                <a:lnTo>
                  <a:pt x="0" y="11265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95349" cy="291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256661" y="3407540"/>
            <a:ext cx="8194659" cy="5459692"/>
          </a:xfrm>
          <a:custGeom>
            <a:avLst/>
            <a:gdLst/>
            <a:ahLst/>
            <a:cxnLst/>
            <a:rect r="r" b="b" t="t" l="l"/>
            <a:pathLst>
              <a:path h="5459692" w="8194659">
                <a:moveTo>
                  <a:pt x="0" y="0"/>
                </a:moveTo>
                <a:lnTo>
                  <a:pt x="8194659" y="0"/>
                </a:lnTo>
                <a:lnTo>
                  <a:pt x="8194659" y="5459692"/>
                </a:lnTo>
                <a:lnTo>
                  <a:pt x="0" y="5459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967357"/>
            <a:ext cx="16230600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180"/>
              </a:lnSpc>
              <a:spcBef>
                <a:spcPct val="0"/>
              </a:spcBef>
            </a:pPr>
            <a:r>
              <a:rPr lang="en-US" sz="6000" spc="-480">
                <a:solidFill>
                  <a:srgbClr val="5B2A7A"/>
                </a:solidFill>
                <a:latin typeface="Ubuntu"/>
                <a:ea typeface="Ubuntu"/>
                <a:cs typeface="Ubuntu"/>
                <a:sym typeface="Ubuntu"/>
              </a:rPr>
              <a:t>L’Action symbolique “Affichons l’égalité”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426590"/>
            <a:ext cx="7979964" cy="314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68"/>
              </a:lnSpc>
              <a:spcBef>
                <a:spcPct val="0"/>
              </a:spcBef>
            </a:pPr>
            <a:r>
              <a:rPr lang="en-US" sz="4246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Dans le cadre du projet “Les rues au féminin”</a:t>
            </a:r>
            <a:r>
              <a:rPr lang="en-US" sz="4246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, le CNFL invite les communes à participer à l’action symbolique “</a:t>
            </a:r>
            <a:r>
              <a:rPr lang="en-US" b="true" sz="4246">
                <a:solidFill>
                  <a:srgbClr val="5B2A7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Affichons l’égalité</a:t>
            </a:r>
            <a:r>
              <a:rPr lang="en-US" sz="4246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” depuis 2021.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643875" y="1028700"/>
            <a:ext cx="1615425" cy="1126524"/>
          </a:xfrm>
          <a:custGeom>
            <a:avLst/>
            <a:gdLst/>
            <a:ahLst/>
            <a:cxnLst/>
            <a:rect r="r" b="b" t="t" l="l"/>
            <a:pathLst>
              <a:path h="1126524" w="1615425">
                <a:moveTo>
                  <a:pt x="0" y="0"/>
                </a:moveTo>
                <a:lnTo>
                  <a:pt x="1615425" y="0"/>
                </a:lnTo>
                <a:lnTo>
                  <a:pt x="1615425" y="1126524"/>
                </a:lnTo>
                <a:lnTo>
                  <a:pt x="0" y="11265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95349" cy="291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17146" y="4281489"/>
            <a:ext cx="5388446" cy="5222063"/>
            <a:chOff x="0" y="0"/>
            <a:chExt cx="1419179" cy="13753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19179" cy="1375358"/>
            </a:xfrm>
            <a:custGeom>
              <a:avLst/>
              <a:gdLst/>
              <a:ahLst/>
              <a:cxnLst/>
              <a:rect r="r" b="b" t="t" l="l"/>
              <a:pathLst>
                <a:path h="1375358" w="1419179">
                  <a:moveTo>
                    <a:pt x="37356" y="0"/>
                  </a:moveTo>
                  <a:lnTo>
                    <a:pt x="1381823" y="0"/>
                  </a:lnTo>
                  <a:cubicBezTo>
                    <a:pt x="1402454" y="0"/>
                    <a:pt x="1419179" y="16725"/>
                    <a:pt x="1419179" y="37356"/>
                  </a:cubicBezTo>
                  <a:lnTo>
                    <a:pt x="1419179" y="1338002"/>
                  </a:lnTo>
                  <a:cubicBezTo>
                    <a:pt x="1419179" y="1358633"/>
                    <a:pt x="1402454" y="1375358"/>
                    <a:pt x="1381823" y="1375358"/>
                  </a:cubicBezTo>
                  <a:lnTo>
                    <a:pt x="37356" y="1375358"/>
                  </a:lnTo>
                  <a:cubicBezTo>
                    <a:pt x="16725" y="1375358"/>
                    <a:pt x="0" y="1358633"/>
                    <a:pt x="0" y="1338002"/>
                  </a:cubicBezTo>
                  <a:lnTo>
                    <a:pt x="0" y="37356"/>
                  </a:lnTo>
                  <a:cubicBezTo>
                    <a:pt x="0" y="16725"/>
                    <a:pt x="16725" y="0"/>
                    <a:pt x="37356" y="0"/>
                  </a:cubicBezTo>
                  <a:close/>
                </a:path>
              </a:pathLst>
            </a:custGeom>
            <a:ln w="28575" cap="rnd">
              <a:solidFill>
                <a:srgbClr val="E06937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419179" cy="141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964399" y="4281489"/>
            <a:ext cx="5388446" cy="5222063"/>
            <a:chOff x="0" y="0"/>
            <a:chExt cx="1419179" cy="13753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19179" cy="1375358"/>
            </a:xfrm>
            <a:custGeom>
              <a:avLst/>
              <a:gdLst/>
              <a:ahLst/>
              <a:cxnLst/>
              <a:rect r="r" b="b" t="t" l="l"/>
              <a:pathLst>
                <a:path h="1375358" w="1419179">
                  <a:moveTo>
                    <a:pt x="37356" y="0"/>
                  </a:moveTo>
                  <a:lnTo>
                    <a:pt x="1381823" y="0"/>
                  </a:lnTo>
                  <a:cubicBezTo>
                    <a:pt x="1402454" y="0"/>
                    <a:pt x="1419179" y="16725"/>
                    <a:pt x="1419179" y="37356"/>
                  </a:cubicBezTo>
                  <a:lnTo>
                    <a:pt x="1419179" y="1338002"/>
                  </a:lnTo>
                  <a:cubicBezTo>
                    <a:pt x="1419179" y="1358633"/>
                    <a:pt x="1402454" y="1375358"/>
                    <a:pt x="1381823" y="1375358"/>
                  </a:cubicBezTo>
                  <a:lnTo>
                    <a:pt x="37356" y="1375358"/>
                  </a:lnTo>
                  <a:cubicBezTo>
                    <a:pt x="16725" y="1375358"/>
                    <a:pt x="0" y="1358633"/>
                    <a:pt x="0" y="1338002"/>
                  </a:cubicBezTo>
                  <a:lnTo>
                    <a:pt x="0" y="37356"/>
                  </a:lnTo>
                  <a:cubicBezTo>
                    <a:pt x="0" y="16725"/>
                    <a:pt x="16725" y="0"/>
                    <a:pt x="37356" y="0"/>
                  </a:cubicBezTo>
                  <a:close/>
                </a:path>
              </a:pathLst>
            </a:custGeom>
            <a:ln w="28575" cap="rnd">
              <a:solidFill>
                <a:srgbClr val="ABC5FE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419179" cy="141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66750" y="4235358"/>
            <a:ext cx="5388446" cy="5222063"/>
            <a:chOff x="0" y="0"/>
            <a:chExt cx="1419179" cy="137535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19179" cy="1375358"/>
            </a:xfrm>
            <a:custGeom>
              <a:avLst/>
              <a:gdLst/>
              <a:ahLst/>
              <a:cxnLst/>
              <a:rect r="r" b="b" t="t" l="l"/>
              <a:pathLst>
                <a:path h="1375358" w="1419179">
                  <a:moveTo>
                    <a:pt x="37356" y="0"/>
                  </a:moveTo>
                  <a:lnTo>
                    <a:pt x="1381823" y="0"/>
                  </a:lnTo>
                  <a:cubicBezTo>
                    <a:pt x="1402454" y="0"/>
                    <a:pt x="1419179" y="16725"/>
                    <a:pt x="1419179" y="37356"/>
                  </a:cubicBezTo>
                  <a:lnTo>
                    <a:pt x="1419179" y="1338002"/>
                  </a:lnTo>
                  <a:cubicBezTo>
                    <a:pt x="1419179" y="1358633"/>
                    <a:pt x="1402454" y="1375358"/>
                    <a:pt x="1381823" y="1375358"/>
                  </a:cubicBezTo>
                  <a:lnTo>
                    <a:pt x="37356" y="1375358"/>
                  </a:lnTo>
                  <a:cubicBezTo>
                    <a:pt x="16725" y="1375358"/>
                    <a:pt x="0" y="1358633"/>
                    <a:pt x="0" y="1338002"/>
                  </a:cubicBezTo>
                  <a:lnTo>
                    <a:pt x="0" y="37356"/>
                  </a:lnTo>
                  <a:cubicBezTo>
                    <a:pt x="0" y="16725"/>
                    <a:pt x="16725" y="0"/>
                    <a:pt x="37356" y="0"/>
                  </a:cubicBezTo>
                  <a:close/>
                </a:path>
              </a:pathLst>
            </a:custGeom>
            <a:ln w="28575" cap="rnd">
              <a:solidFill>
                <a:srgbClr val="E89AB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419179" cy="141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309332" y="2372807"/>
            <a:ext cx="1892186" cy="2444820"/>
            <a:chOff x="0" y="0"/>
            <a:chExt cx="629072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29072" cy="812800"/>
            </a:xfrm>
            <a:custGeom>
              <a:avLst/>
              <a:gdLst/>
              <a:ahLst/>
              <a:cxnLst/>
              <a:rect r="r" b="b" t="t" l="l"/>
              <a:pathLst>
                <a:path h="812800" w="629072">
                  <a:moveTo>
                    <a:pt x="314536" y="0"/>
                  </a:moveTo>
                  <a:cubicBezTo>
                    <a:pt x="140823" y="0"/>
                    <a:pt x="0" y="181951"/>
                    <a:pt x="0" y="406400"/>
                  </a:cubicBezTo>
                  <a:cubicBezTo>
                    <a:pt x="0" y="630849"/>
                    <a:pt x="140823" y="812800"/>
                    <a:pt x="314536" y="812800"/>
                  </a:cubicBezTo>
                  <a:cubicBezTo>
                    <a:pt x="488250" y="812800"/>
                    <a:pt x="629072" y="630849"/>
                    <a:pt x="629072" y="406400"/>
                  </a:cubicBezTo>
                  <a:cubicBezTo>
                    <a:pt x="629072" y="181951"/>
                    <a:pt x="488250" y="0"/>
                    <a:pt x="3145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58976" y="38100"/>
              <a:ext cx="511121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101189" y="2738439"/>
            <a:ext cx="3086100" cy="30861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343537" y="2692308"/>
            <a:ext cx="2257533" cy="3086100"/>
            <a:chOff x="0" y="0"/>
            <a:chExt cx="594576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94576" cy="812800"/>
            </a:xfrm>
            <a:custGeom>
              <a:avLst/>
              <a:gdLst/>
              <a:ahLst/>
              <a:cxnLst/>
              <a:rect r="r" b="b" t="t" l="l"/>
              <a:pathLst>
                <a:path h="812800" w="594576">
                  <a:moveTo>
                    <a:pt x="297288" y="0"/>
                  </a:moveTo>
                  <a:cubicBezTo>
                    <a:pt x="133100" y="0"/>
                    <a:pt x="0" y="181951"/>
                    <a:pt x="0" y="406400"/>
                  </a:cubicBezTo>
                  <a:cubicBezTo>
                    <a:pt x="0" y="630849"/>
                    <a:pt x="133100" y="812800"/>
                    <a:pt x="297288" y="812800"/>
                  </a:cubicBezTo>
                  <a:cubicBezTo>
                    <a:pt x="461476" y="812800"/>
                    <a:pt x="594576" y="630849"/>
                    <a:pt x="594576" y="406400"/>
                  </a:cubicBezTo>
                  <a:cubicBezTo>
                    <a:pt x="594576" y="181951"/>
                    <a:pt x="461476" y="0"/>
                    <a:pt x="2972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55742" y="38100"/>
              <a:ext cx="483093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8309332" y="2612493"/>
            <a:ext cx="1647458" cy="2559610"/>
          </a:xfrm>
          <a:custGeom>
            <a:avLst/>
            <a:gdLst/>
            <a:ahLst/>
            <a:cxnLst/>
            <a:rect r="r" b="b" t="t" l="l"/>
            <a:pathLst>
              <a:path h="2559610" w="1647458">
                <a:moveTo>
                  <a:pt x="0" y="0"/>
                </a:moveTo>
                <a:lnTo>
                  <a:pt x="1647458" y="0"/>
                </a:lnTo>
                <a:lnTo>
                  <a:pt x="1647458" y="2559611"/>
                </a:lnTo>
                <a:lnTo>
                  <a:pt x="0" y="2559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429976" y="2612493"/>
            <a:ext cx="1861995" cy="2639425"/>
          </a:xfrm>
          <a:custGeom>
            <a:avLst/>
            <a:gdLst/>
            <a:ahLst/>
            <a:cxnLst/>
            <a:rect r="r" b="b" t="t" l="l"/>
            <a:pathLst>
              <a:path h="2639425" w="1861995">
                <a:moveTo>
                  <a:pt x="0" y="0"/>
                </a:moveTo>
                <a:lnTo>
                  <a:pt x="1861994" y="0"/>
                </a:lnTo>
                <a:lnTo>
                  <a:pt x="1861994" y="2639425"/>
                </a:lnTo>
                <a:lnTo>
                  <a:pt x="0" y="2639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0">
            <a:off x="13564599" y="2738439"/>
            <a:ext cx="2345041" cy="2489908"/>
          </a:xfrm>
          <a:custGeom>
            <a:avLst/>
            <a:gdLst/>
            <a:ahLst/>
            <a:cxnLst/>
            <a:rect r="r" b="b" t="t" l="l"/>
            <a:pathLst>
              <a:path h="2489908" w="2345041">
                <a:moveTo>
                  <a:pt x="2345040" y="0"/>
                </a:moveTo>
                <a:lnTo>
                  <a:pt x="0" y="0"/>
                </a:lnTo>
                <a:lnTo>
                  <a:pt x="0" y="2489908"/>
                </a:lnTo>
                <a:lnTo>
                  <a:pt x="2345040" y="2489908"/>
                </a:lnTo>
                <a:lnTo>
                  <a:pt x="23450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8700" y="967357"/>
            <a:ext cx="4788658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180"/>
              </a:lnSpc>
              <a:spcBef>
                <a:spcPct val="0"/>
              </a:spcBef>
            </a:pPr>
            <a:r>
              <a:rPr lang="en-US" sz="6000" spc="-480">
                <a:solidFill>
                  <a:srgbClr val="5B2A7A"/>
                </a:solidFill>
                <a:latin typeface="Ubuntu"/>
                <a:ea typeface="Ubuntu"/>
                <a:cs typeface="Ubuntu"/>
                <a:sym typeface="Ubuntu"/>
              </a:rPr>
              <a:t>Objectifs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548060" y="5614832"/>
            <a:ext cx="3414729" cy="37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84"/>
              </a:lnSpc>
              <a:spcBef>
                <a:spcPct val="0"/>
              </a:spcBef>
            </a:pPr>
            <a:r>
              <a:rPr lang="en-US" b="true" sz="2800" spc="-224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Sensibilisation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55781" y="5614832"/>
            <a:ext cx="3762675" cy="37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84"/>
              </a:lnSpc>
              <a:spcBef>
                <a:spcPct val="0"/>
              </a:spcBef>
            </a:pPr>
            <a:r>
              <a:rPr lang="en-US" b="true" sz="2800" spc="-224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Objectif à long terme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07017" y="5449762"/>
            <a:ext cx="3414729" cy="37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84"/>
              </a:lnSpc>
              <a:spcBef>
                <a:spcPct val="0"/>
              </a:spcBef>
            </a:pPr>
            <a:r>
              <a:rPr lang="en-US" b="true" sz="2800" spc="-224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Cadre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910304" y="6080688"/>
            <a:ext cx="4595473" cy="2584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2"/>
              </a:lnSpc>
            </a:pPr>
            <a:r>
              <a:rPr lang="en-US" sz="2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L ’action symbolique veut sensibiliser à </a:t>
            </a:r>
            <a:r>
              <a:rPr lang="en-US" sz="2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la fois les responsables politiques communaux·ales et le grand public à augm</a:t>
            </a:r>
            <a:r>
              <a:rPr lang="en-US" sz="2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enter la visibilité</a:t>
            </a:r>
          </a:p>
          <a:p>
            <a:pPr algn="ctr" marL="0" indent="0" lvl="0">
              <a:lnSpc>
                <a:spcPts val="2992"/>
              </a:lnSpc>
            </a:pPr>
            <a:r>
              <a:rPr lang="en-US" sz="2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des femmes méritantes dans l’espace public.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439382" y="6237259"/>
            <a:ext cx="4595473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0"/>
              </a:lnSpc>
            </a:pPr>
            <a:r>
              <a:rPr lang="en-US" sz="2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L ’</a:t>
            </a:r>
            <a:r>
              <a:rPr lang="en-US" sz="2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objectif à longue terme, sera bien sûr de dénommer davantage de nouvelles rues, de nouveaux bâtiments ou de places publiques officiellement d’après des femmes.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33546" y="5980084"/>
            <a:ext cx="4183475" cy="1710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200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Action menée au cours du mois de mars dans le cadre de la Journée internationale des femmes. </a:t>
            </a:r>
          </a:p>
          <a:p>
            <a:pPr algn="ctr" marL="0" indent="0" lvl="0">
              <a:lnSpc>
                <a:spcPts val="2750"/>
              </a:lnSpc>
            </a:pP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5643875" y="1028700"/>
            <a:ext cx="1615425" cy="1126524"/>
          </a:xfrm>
          <a:custGeom>
            <a:avLst/>
            <a:gdLst/>
            <a:ahLst/>
            <a:cxnLst/>
            <a:rect r="r" b="b" t="t" l="l"/>
            <a:pathLst>
              <a:path h="1126524" w="1615425">
                <a:moveTo>
                  <a:pt x="0" y="0"/>
                </a:moveTo>
                <a:lnTo>
                  <a:pt x="1615425" y="0"/>
                </a:lnTo>
                <a:lnTo>
                  <a:pt x="1615425" y="1126524"/>
                </a:lnTo>
                <a:lnTo>
                  <a:pt x="0" y="11265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95349" cy="291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28700" y="3989361"/>
          <a:ext cx="15444316" cy="6079585"/>
        </p:xfrm>
        <a:graphic>
          <a:graphicData uri="http://schemas.openxmlformats.org/drawingml/2006/table">
            <a:tbl>
              <a:tblPr/>
              <a:tblGrid>
                <a:gridCol w="3430612"/>
                <a:gridCol w="3467844"/>
                <a:gridCol w="3924010"/>
                <a:gridCol w="4621850"/>
              </a:tblGrid>
              <a:tr h="74056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BECH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DUDELANGE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LEUDELANGE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PETANGE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6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BETTEMBOURG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ECHTERNACH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LUXEMBOURG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RAMBROUCH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6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BISSEN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ESCH/ALZETTE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MAMER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ROSPORT-MOMPACH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6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BOURSCHEID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ESCH/SÛRE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MANTERNACH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RUMELANGE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6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COLMAR-BERG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ETTELBRUCK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MERTERT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b="true" sz="2499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SCHENGEN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6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CONSDORF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HESPERANGE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MERTZIG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SCHIFFLANGE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09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DIFFERDANGE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KAERJENG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NIEDERANVEN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SCHUTTRANGE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09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5B2A7A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WALFERDANGE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402918">
            <a:off x="14590671" y="888060"/>
            <a:ext cx="2804330" cy="3966053"/>
          </a:xfrm>
          <a:custGeom>
            <a:avLst/>
            <a:gdLst/>
            <a:ahLst/>
            <a:cxnLst/>
            <a:rect r="r" b="b" t="t" l="l"/>
            <a:pathLst>
              <a:path h="3966053" w="2804330">
                <a:moveTo>
                  <a:pt x="0" y="0"/>
                </a:moveTo>
                <a:lnTo>
                  <a:pt x="2804330" y="0"/>
                </a:lnTo>
                <a:lnTo>
                  <a:pt x="2804330" y="3966054"/>
                </a:lnTo>
                <a:lnTo>
                  <a:pt x="0" y="3966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967357"/>
            <a:ext cx="15968780" cy="161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80"/>
              </a:lnSpc>
            </a:pPr>
            <a:r>
              <a:rPr lang="en-US" sz="6000" spc="-480">
                <a:solidFill>
                  <a:srgbClr val="038598"/>
                </a:solidFill>
                <a:latin typeface="Ubuntu"/>
                <a:ea typeface="Ubuntu"/>
                <a:cs typeface="Ubuntu"/>
                <a:sym typeface="Ubuntu"/>
              </a:rPr>
              <a:t>Les communes participantes à l’action</a:t>
            </a:r>
            <a:r>
              <a:rPr lang="en-US" sz="6000" spc="-480">
                <a:solidFill>
                  <a:srgbClr val="F26F6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  <a:p>
            <a:pPr algn="l" marL="0" indent="0" lvl="0">
              <a:lnSpc>
                <a:spcPts val="6180"/>
              </a:lnSpc>
              <a:spcBef>
                <a:spcPct val="0"/>
              </a:spcBef>
            </a:pPr>
            <a:r>
              <a:rPr lang="en-US" sz="6000" spc="-480">
                <a:solidFill>
                  <a:srgbClr val="5B2A7A"/>
                </a:solidFill>
                <a:latin typeface="Ubuntu"/>
                <a:ea typeface="Ubuntu"/>
                <a:cs typeface="Ubuntu"/>
                <a:sym typeface="Ubuntu"/>
              </a:rPr>
              <a:t>“Affichons l’égalité”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071005"/>
            <a:ext cx="13820316" cy="48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07"/>
              </a:lnSpc>
              <a:spcBef>
                <a:spcPct val="0"/>
              </a:spcBef>
            </a:pPr>
            <a:r>
              <a:rPr lang="en-US" sz="3599">
                <a:solidFill>
                  <a:srgbClr val="5B2A7A"/>
                </a:solidFill>
                <a:latin typeface="Open Sans"/>
                <a:ea typeface="Open Sans"/>
                <a:cs typeface="Open Sans"/>
                <a:sym typeface="Open Sans"/>
              </a:rPr>
              <a:t>29 communes ont participé à  l’action depuis 2021*.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7931" y="9564361"/>
            <a:ext cx="9648439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5B2A7A"/>
                </a:solidFill>
                <a:latin typeface="Open Sans"/>
                <a:ea typeface="Open Sans"/>
                <a:cs typeface="Open Sans"/>
                <a:sym typeface="Open Sans"/>
              </a:rPr>
              <a:t>*La fréquence de participation de la commune est variable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357" y="-316594"/>
            <a:ext cx="18966714" cy="10920189"/>
            <a:chOff x="0" y="0"/>
            <a:chExt cx="4995349" cy="28760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95349" cy="2876099"/>
            </a:xfrm>
            <a:custGeom>
              <a:avLst/>
              <a:gdLst/>
              <a:ahLst/>
              <a:cxnLst/>
              <a:rect r="r" b="b" t="t" l="l"/>
              <a:pathLst>
                <a:path h="2876099" w="4995349">
                  <a:moveTo>
                    <a:pt x="0" y="0"/>
                  </a:moveTo>
                  <a:lnTo>
                    <a:pt x="4995349" y="0"/>
                  </a:lnTo>
                  <a:lnTo>
                    <a:pt x="4995349" y="2876099"/>
                  </a:lnTo>
                  <a:lnTo>
                    <a:pt x="0" y="2876099"/>
                  </a:lnTo>
                  <a:close/>
                </a:path>
              </a:pathLst>
            </a:custGeom>
            <a:ln w="552450" cap="sq">
              <a:solidFill>
                <a:srgbClr val="038598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95349" cy="291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67357"/>
            <a:ext cx="15968780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180"/>
              </a:lnSpc>
              <a:spcBef>
                <a:spcPct val="0"/>
              </a:spcBef>
            </a:pPr>
            <a:r>
              <a:rPr lang="en-US" sz="6000" spc="-480">
                <a:solidFill>
                  <a:srgbClr val="5B2A7A"/>
                </a:solidFill>
                <a:latin typeface="Ubuntu"/>
                <a:ea typeface="Ubuntu"/>
                <a:cs typeface="Ubuntu"/>
                <a:sym typeface="Ubuntu"/>
              </a:rPr>
              <a:t>Après 5 ans, place à une évaluation de l’action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3316" y="2765372"/>
            <a:ext cx="16230600" cy="142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07"/>
              </a:lnSpc>
              <a:spcBef>
                <a:spcPct val="0"/>
              </a:spcBef>
            </a:pPr>
            <a:r>
              <a:rPr lang="en-US" sz="3599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14 communes des 29 communes participantes à l’action depuis 2021*, ont institué des rues officiellement registrées portant le nom d’une personnalité féminine (</a:t>
            </a:r>
            <a:r>
              <a:rPr lang="en-US" b="true" sz="3599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soit 48%</a:t>
            </a:r>
            <a:r>
              <a:rPr lang="en-US" sz="3599">
                <a:solidFill>
                  <a:srgbClr val="038598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7931" y="9564361"/>
            <a:ext cx="9648439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60"/>
              </a:lnSpc>
              <a:spcBef>
                <a:spcPct val="0"/>
              </a:spcBef>
            </a:pPr>
            <a:r>
              <a:rPr lang="en-US" b="true" sz="2400">
                <a:solidFill>
                  <a:srgbClr val="0385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*La fréquence de participation de la commune est variable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983316" y="4938595"/>
          <a:ext cx="13439295" cy="2981796"/>
        </p:xfrm>
        <a:graphic>
          <a:graphicData uri="http://schemas.openxmlformats.org/drawingml/2006/table">
            <a:tbl>
              <a:tblPr/>
              <a:tblGrid>
                <a:gridCol w="3431878"/>
                <a:gridCol w="3469124"/>
                <a:gridCol w="3925458"/>
                <a:gridCol w="2612835"/>
              </a:tblGrid>
              <a:tr h="74544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BETTEMBOURG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ECHTERNACH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MAMER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SCHIFFLANGE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4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BOURSCHEID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ESCH/ALZETTE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MERTZIG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SCHUTTRANGE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4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DIFFERDANGE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LEUDELANGE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NIEDERANVEN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4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DUDELANGE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LUXEMBOURG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3859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RAMBROUCH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0763837" y="7477761"/>
            <a:ext cx="7030497" cy="1780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b="true" sz="3400">
                <a:solidFill>
                  <a:srgbClr val="5B2A7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+49 rues  officielles portant le nom d’une femme</a:t>
            </a:r>
          </a:p>
          <a:p>
            <a:pPr algn="ctr">
              <a:lnSpc>
                <a:spcPts val="4760"/>
              </a:lnSpc>
            </a:pPr>
            <a:r>
              <a:rPr lang="en-US" b="true" sz="3400">
                <a:solidFill>
                  <a:srgbClr val="5B2A7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(2021-2025)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643875" y="1028700"/>
            <a:ext cx="1615425" cy="1126524"/>
          </a:xfrm>
          <a:custGeom>
            <a:avLst/>
            <a:gdLst/>
            <a:ahLst/>
            <a:cxnLst/>
            <a:rect r="r" b="b" t="t" l="l"/>
            <a:pathLst>
              <a:path h="1126524" w="1615425">
                <a:moveTo>
                  <a:pt x="0" y="0"/>
                </a:moveTo>
                <a:lnTo>
                  <a:pt x="1615425" y="0"/>
                </a:lnTo>
                <a:lnTo>
                  <a:pt x="1615425" y="1126524"/>
                </a:lnTo>
                <a:lnTo>
                  <a:pt x="0" y="1126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A33DBFEFD8F45AE047E6D2EADB223" ma:contentTypeVersion="15" ma:contentTypeDescription="Crée un document." ma:contentTypeScope="" ma:versionID="863b9ea8bb7ee484f0ceac1ef1f2d80f">
  <xsd:schema xmlns:xsd="http://www.w3.org/2001/XMLSchema" xmlns:xs="http://www.w3.org/2001/XMLSchema" xmlns:p="http://schemas.microsoft.com/office/2006/metadata/properties" xmlns:ns2="e90c5d96-f73c-4419-b192-b87c69586874" xmlns:ns3="7b3798bd-c508-40f9-aee1-f81456e83037" targetNamespace="http://schemas.microsoft.com/office/2006/metadata/properties" ma:root="true" ma:fieldsID="e5f588d2a284ae80354675f9eebb2b76" ns2:_="" ns3:_="">
    <xsd:import namespace="e90c5d96-f73c-4419-b192-b87c69586874"/>
    <xsd:import namespace="7b3798bd-c508-40f9-aee1-f81456e830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c5d96-f73c-4419-b192-b87c695868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1ac51653-dd95-436d-9f4a-e94d3676fc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798bd-c508-40f9-aee1-f81456e8303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7c4119d-fd80-48f1-bc30-d78aee549e47}" ma:internalName="TaxCatchAll" ma:showField="CatchAllData" ma:web="7b3798bd-c508-40f9-aee1-f81456e830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3798bd-c508-40f9-aee1-f81456e83037" xsi:nil="true"/>
    <lcf76f155ced4ddcb4097134ff3c332f xmlns="e90c5d96-f73c-4419-b192-b87c695868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DB8975-94BF-4650-B99A-EACEC6729F76}"/>
</file>

<file path=customXml/itemProps2.xml><?xml version="1.0" encoding="utf-8"?>
<ds:datastoreItem xmlns:ds="http://schemas.openxmlformats.org/officeDocument/2006/customXml" ds:itemID="{4227A042-658D-402C-AEB3-223D749EEA98}"/>
</file>

<file path=customXml/itemProps3.xml><?xml version="1.0" encoding="utf-8"?>
<ds:datastoreItem xmlns:ds="http://schemas.openxmlformats.org/officeDocument/2006/customXml" ds:itemID="{E866163C-E288-4869-8BFA-AEDD06D061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Rues au féminin constat 2026</dc:title>
  <cp:revision>1</cp:revision>
  <dcterms:created xsi:type="dcterms:W3CDTF">2006-08-16T00:00:00Z</dcterms:created>
  <dcterms:modified xsi:type="dcterms:W3CDTF">2011-08-01T06:04:30Z</dcterms:modified>
  <dc:identifier>DAHCUynwu38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0x0101003E2A33DBFEFD8F45AE047E6D2EADB223</vt:lpwstr>
  </property>
</Properties>
</file>